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9" d="100"/>
          <a:sy n="79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B2BCAD-75EE-40FD-9558-4B8497D031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A613-98AD-4F2F-A7F6-75097720B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407-35F3-4C57-9B46-A91950412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C46A824-B5EE-493A-ACC1-C1D96C762C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0634-C5AD-4A23-8B82-93B3A461F3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22A5D-D0D7-4521-8F89-7853D7337A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36AA863-0B84-49ED-B51A-D30C655EEE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5604-E264-4699-B618-CE1141F15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2323-A9D5-43FC-BE6D-315EE8997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0345-BD83-4315-BCEB-6E9395941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CE42-EA66-4ECF-B122-9CA8D5CC0D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255F5DF-70BC-45FA-A78C-BFEB01805C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765175"/>
            <a:ext cx="8569325" cy="454501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solidFill>
                  <a:srgbClr val="002060"/>
                </a:solidFill>
                <a:latin typeface="Bookman Old Style" pitchFamily="18" charset="0"/>
                <a:cs typeface="Aharoni" pitchFamily="2" charset="-79"/>
              </a:rPr>
              <a:t>Цели и задачи профсоюзного </a:t>
            </a:r>
            <a:r>
              <a:rPr lang="ru-RU" sz="4800" b="1" dirty="0" smtClean="0">
                <a:solidFill>
                  <a:srgbClr val="002060"/>
                </a:solidFill>
                <a:latin typeface="Bookman Old Style" pitchFamily="18" charset="0"/>
                <a:cs typeface="Aharoni" pitchFamily="2" charset="-79"/>
              </a:rPr>
              <a:t>кружка.  </a:t>
            </a:r>
            <a:r>
              <a:rPr lang="ru-RU" sz="4800" b="1" dirty="0">
                <a:solidFill>
                  <a:srgbClr val="002060"/>
                </a:solidFill>
                <a:latin typeface="Bookman Old Style" pitchFamily="18" charset="0"/>
                <a:cs typeface="Aharoni" pitchFamily="2" charset="-79"/>
              </a:rPr>
              <a:t>Роль </a:t>
            </a:r>
            <a:r>
              <a:rPr lang="ru-RU" sz="4800" b="1" dirty="0" smtClean="0">
                <a:solidFill>
                  <a:srgbClr val="002060"/>
                </a:solidFill>
                <a:latin typeface="Bookman Old Style" pitchFamily="18" charset="0"/>
                <a:cs typeface="Aharoni" pitchFamily="2" charset="-79"/>
              </a:rPr>
              <a:t>руководителя. </a:t>
            </a:r>
            <a:r>
              <a:rPr lang="ru-RU" sz="4800" b="1" dirty="0">
                <a:solidFill>
                  <a:srgbClr val="002060"/>
                </a:solidFill>
                <a:latin typeface="Bookman Old Style" pitchFamily="18" charset="0"/>
                <a:cs typeface="Aharoni" pitchFamily="2" charset="-79"/>
              </a:rPr>
              <a:t>умения и навыки. Планирование работы. Документация кружка.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Bookman Old Style" pitchFamily="18" charset="0"/>
              </a:rPr>
              <a:t>Планирование работы кружка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557338"/>
            <a:ext cx="8964612" cy="492442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u="sng" dirty="0">
                <a:solidFill>
                  <a:srgbClr val="002060"/>
                </a:solidFill>
                <a:latin typeface="Bookman Old Style" pitchFamily="18" charset="0"/>
              </a:rPr>
              <a:t>Планирование</a:t>
            </a:r>
            <a:r>
              <a:rPr lang="ru-RU" sz="2800" b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– это необходимый элемент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                              любой деятельности.</a:t>
            </a:r>
            <a:endParaRPr lang="en-US" sz="2800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u="sng" dirty="0">
                <a:solidFill>
                  <a:srgbClr val="002060"/>
                </a:solidFill>
                <a:latin typeface="Bookman Old Style" pitchFamily="18" charset="0"/>
              </a:rPr>
              <a:t>Спланировать</a:t>
            </a: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 – это значит ответить на вопросы:</a:t>
            </a:r>
          </a:p>
          <a:p>
            <a:pPr>
              <a:lnSpc>
                <a:spcPct val="90000"/>
              </a:lnSpc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Где ?</a:t>
            </a:r>
          </a:p>
          <a:p>
            <a:pPr>
              <a:lnSpc>
                <a:spcPct val="90000"/>
              </a:lnSpc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Когда ?</a:t>
            </a:r>
          </a:p>
          <a:p>
            <a:pPr>
              <a:lnSpc>
                <a:spcPct val="90000"/>
              </a:lnSpc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с кем ?</a:t>
            </a:r>
          </a:p>
          <a:p>
            <a:pPr>
              <a:lnSpc>
                <a:spcPct val="90000"/>
              </a:lnSpc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Зачем ?</a:t>
            </a:r>
          </a:p>
          <a:p>
            <a:pPr>
              <a:lnSpc>
                <a:spcPct val="90000"/>
              </a:lnSpc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при помощи чего ?</a:t>
            </a:r>
          </a:p>
          <a:p>
            <a:pPr>
              <a:lnSpc>
                <a:spcPct val="90000"/>
              </a:lnSpc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что в итоге?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Bookman Old Style" pitchFamily="18" charset="0"/>
              </a:rPr>
              <a:t>Документация руководителя кружка:</a:t>
            </a:r>
            <a:r>
              <a:rPr lang="ru-RU" sz="2800" dirty="0">
                <a:solidFill>
                  <a:srgbClr val="FF0000"/>
                </a:solidFill>
                <a:latin typeface="Bookman Old Style" pitchFamily="18" charset="0"/>
              </a:rPr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002060"/>
                </a:solidFill>
                <a:latin typeface="Bookman Old Style" pitchFamily="18" charset="0"/>
              </a:rPr>
              <a:t>план</a:t>
            </a:r>
          </a:p>
          <a:p>
            <a:r>
              <a:rPr lang="ru-RU" sz="3600" b="1" dirty="0">
                <a:solidFill>
                  <a:srgbClr val="002060"/>
                </a:solidFill>
                <a:latin typeface="Bookman Old Style" pitchFamily="18" charset="0"/>
              </a:rPr>
              <a:t>дневник</a:t>
            </a:r>
          </a:p>
          <a:p>
            <a:r>
              <a:rPr lang="ru-RU" sz="3600" b="1" dirty="0">
                <a:solidFill>
                  <a:srgbClr val="002060"/>
                </a:solidFill>
                <a:latin typeface="Bookman Old Style" pitchFamily="18" charset="0"/>
              </a:rPr>
              <a:t>список</a:t>
            </a:r>
          </a:p>
          <a:p>
            <a:r>
              <a:rPr lang="ru-RU" sz="3600" b="1" dirty="0">
                <a:solidFill>
                  <a:srgbClr val="002060"/>
                </a:solidFill>
                <a:latin typeface="Bookman Old Style" pitchFamily="18" charset="0"/>
              </a:rPr>
              <a:t>заметки с занятий </a:t>
            </a:r>
          </a:p>
          <a:p>
            <a:pPr>
              <a:buFont typeface="Wingdings" pitchFamily="2" charset="2"/>
              <a:buNone/>
            </a:pPr>
            <a:r>
              <a:rPr lang="ru-RU" sz="3600" b="1" dirty="0">
                <a:solidFill>
                  <a:srgbClr val="002060"/>
                </a:solidFill>
                <a:latin typeface="Bookman Old Style" pitchFamily="18" charset="0"/>
              </a:rPr>
              <a:t>   (кто, сколько</a:t>
            </a:r>
            <a:r>
              <a:rPr lang="ru-RU" dirty="0">
                <a:solidFill>
                  <a:srgbClr val="002060"/>
                </a:solidFill>
                <a:latin typeface="Bookman Old Style" pitchFamily="18" charset="0"/>
              </a:rPr>
              <a:t>, </a:t>
            </a:r>
            <a:r>
              <a:rPr lang="ru-RU" sz="3600" b="1" dirty="0">
                <a:solidFill>
                  <a:srgbClr val="002060"/>
                </a:solidFill>
                <a:latin typeface="Bookman Old Style" pitchFamily="18" charset="0"/>
              </a:rPr>
              <a:t>на какой теме присутствует)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0795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i="1" dirty="0">
                <a:solidFill>
                  <a:srgbClr val="FF0000"/>
                </a:solidFill>
                <a:latin typeface="Bookman Old Style" pitchFamily="18" charset="0"/>
              </a:rPr>
              <a:t>Формы, используемые на занятиях кружка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деловые и ролевые  игры 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мозговые атаки 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разговор с экспертом 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консультирование 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разработка конкретных проектов 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метод нахождения и приведения в действие резервов 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метод обнаружения и устранения ошибок 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тематические дискуссии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2060"/>
                </a:solidFill>
                <a:latin typeface="Bookman Old Style" pitchFamily="18" charset="0"/>
              </a:rPr>
              <a:t>SWOT – </a:t>
            </a: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анализ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Работа в малых группах с последующей презентацией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Bookman Old Style" pitchFamily="18" charset="0"/>
              </a:rPr>
              <a:t>Профсоюзные кружки</a:t>
            </a: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400" u="sng" dirty="0">
                <a:solidFill>
                  <a:srgbClr val="002060"/>
                </a:solidFill>
                <a:latin typeface="Bookman Old Style" pitchFamily="18" charset="0"/>
              </a:rPr>
              <a:t>Профсоюзные кружки</a:t>
            </a: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 – это неформальное объединение группы людей, которые собираются, чтобы изучить какой-либо вопрос сами и научить других.</a:t>
            </a:r>
            <a:endParaRPr lang="en-US" sz="2400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400" u="sng" dirty="0">
                <a:solidFill>
                  <a:srgbClr val="002060"/>
                </a:solidFill>
                <a:latin typeface="Bookman Old Style" pitchFamily="18" charset="0"/>
              </a:rPr>
              <a:t>Кружки</a:t>
            </a: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 – это не только канал оперативного распространения информации, это еще и репрезентативный источник знания о каждодневных нуждах и трудностях </a:t>
            </a:r>
            <a:r>
              <a:rPr lang="ru-RU" sz="2400" dirty="0" err="1">
                <a:solidFill>
                  <a:srgbClr val="002060"/>
                </a:solidFill>
                <a:latin typeface="Bookman Old Style" pitchFamily="18" charset="0"/>
              </a:rPr>
              <a:t>первичек</a:t>
            </a: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400" u="sng" dirty="0">
                <a:solidFill>
                  <a:srgbClr val="002060"/>
                </a:solidFill>
                <a:latin typeface="Bookman Old Style" pitchFamily="18" charset="0"/>
              </a:rPr>
              <a:t>Кружки</a:t>
            </a: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 – это продуктивный диалог, для которого характерны готовность слушать и уважать позицию оппонента, умение отстаивать  свою точку зрения не эмоциональным </a:t>
            </a: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напором, </a:t>
            </a: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а логикой аргументов.  </a:t>
            </a:r>
            <a:endParaRPr lang="en-US" sz="2400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lnSpc>
                <a:spcPct val="90000"/>
              </a:lnSpc>
            </a:pP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Bookman Old Style" pitchFamily="18" charset="0"/>
              </a:rPr>
              <a:t>Программа реализации российско-шведского проекта</a:t>
            </a:r>
            <a:r>
              <a:rPr lang="ru-RU" sz="4000" dirty="0">
                <a:latin typeface="Bookman Old Style" pitchFamily="18" charset="0"/>
              </a:rPr>
              <a:t> 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  <a:latin typeface="Bookman Old Style" pitchFamily="18" charset="0"/>
              </a:rPr>
              <a:t>1-й шаг – подготовка руководителей кружков</a:t>
            </a:r>
          </a:p>
          <a:p>
            <a:r>
              <a:rPr lang="ru-RU" dirty="0">
                <a:solidFill>
                  <a:srgbClr val="002060"/>
                </a:solidFill>
                <a:latin typeface="Bookman Old Style" pitchFamily="18" charset="0"/>
              </a:rPr>
              <a:t>2-й шаг – организация работы кружков в </a:t>
            </a:r>
            <a:r>
              <a:rPr lang="ru-RU" dirty="0" err="1">
                <a:solidFill>
                  <a:srgbClr val="002060"/>
                </a:solidFill>
                <a:latin typeface="Bookman Old Style" pitchFamily="18" charset="0"/>
              </a:rPr>
              <a:t>первичках</a:t>
            </a:r>
            <a:endParaRPr lang="ru-RU" dirty="0">
              <a:solidFill>
                <a:srgbClr val="002060"/>
              </a:solidFill>
              <a:latin typeface="Bookman Old Style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Bookman Old Style" pitchFamily="18" charset="0"/>
              </a:rPr>
              <a:t>3-й шаг – сверхзадача – вовлечение абсолютного большинства членов профсоюза.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Bookman Old Style" pitchFamily="18" charset="0"/>
              </a:rPr>
              <a:t>Задачи профсоюзного кружка:</a:t>
            </a:r>
            <a:r>
              <a:rPr lang="ru-RU" sz="4000" dirty="0">
                <a:latin typeface="Bookman Old Style" pitchFamily="18" charset="0"/>
              </a:rPr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распространение информации среди всех членов коллектива;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разъяснение правовых нормативных актов;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повышение правовой грамотности членов профсоюза;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вовлечение в общественную работу большей части членов профсоюза;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развитие независимости мышления и активности членов профсоюза;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оказание практической помощи в решении проблемных ситуаций, связанных с трудовыми отношениями.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2636838"/>
            <a:ext cx="8229600" cy="11398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i="1" dirty="0">
                <a:solidFill>
                  <a:srgbClr val="002060"/>
                </a:solidFill>
                <a:latin typeface="Bookman Old Style" pitchFamily="18" charset="0"/>
              </a:rPr>
              <a:t>Убеждать в необходимости  этой работы – главное условие начала работы кружков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40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Bookman Old Style" pitchFamily="18" charset="0"/>
              </a:rPr>
              <a:t>Для </a:t>
            </a:r>
            <a:r>
              <a:rPr lang="ru-RU" sz="4000" b="1" dirty="0">
                <a:solidFill>
                  <a:srgbClr val="002060"/>
                </a:solidFill>
                <a:latin typeface="Bookman Old Style" pitchFamily="18" charset="0"/>
              </a:rPr>
              <a:t>подготовки занятия кружка  </a:t>
            </a:r>
            <a:r>
              <a:rPr lang="ru-RU" sz="40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40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Bookman Old Style" pitchFamily="18" charset="0"/>
              </a:rPr>
              <a:t>руководитель </a:t>
            </a:r>
            <a:r>
              <a:rPr lang="ru-RU" sz="3100" b="1" dirty="0">
                <a:solidFill>
                  <a:srgbClr val="C00000"/>
                </a:solidFill>
                <a:latin typeface="Bookman Old Style" pitchFamily="18" charset="0"/>
              </a:rPr>
              <a:t>должен определить: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89138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тему и чем она интересна для членов кружка именно в данный момент;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место и время проведения кружка;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чему</a:t>
            </a:r>
            <a:r>
              <a:rPr lang="ru-RU" sz="2800" b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должны научиться члены кружка</a:t>
            </a:r>
            <a:r>
              <a:rPr lang="ru-RU" sz="2800" b="1" dirty="0">
                <a:solidFill>
                  <a:srgbClr val="002060"/>
                </a:solidFill>
                <a:latin typeface="Bookman Old Style" pitchFamily="18" charset="0"/>
              </a:rPr>
              <a:t>;</a:t>
            </a:r>
            <a:endParaRPr lang="ru-RU" sz="2800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какие приемы, методы и формы будут использованы и что для этого приготовить заранее;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002060"/>
                </a:solidFill>
                <a:latin typeface="Bookman Old Style" pitchFamily="18" charset="0"/>
              </a:rPr>
              <a:t>какие учебные материалы есть и какие надо дополнительно подготовить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Bookman Old Style" pitchFamily="18" charset="0"/>
              </a:rPr>
              <a:t>Руководитель кружка должен:</a:t>
            </a:r>
            <a:r>
              <a:rPr lang="ru-RU" sz="4000" dirty="0">
                <a:solidFill>
                  <a:srgbClr val="C00000"/>
                </a:solidFill>
                <a:latin typeface="Bookman Old Style" pitchFamily="18" charset="0"/>
              </a:rPr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2349500"/>
            <a:ext cx="8686800" cy="3989388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sz="4400" b="1" dirty="0">
                <a:latin typeface="Bookman Old Style" pitchFamily="18" charset="0"/>
              </a:rPr>
              <a:t>Уметь информировать </a:t>
            </a:r>
          </a:p>
          <a:p>
            <a:pPr marL="609600" indent="-609600">
              <a:lnSpc>
                <a:spcPct val="80000"/>
              </a:lnSpc>
            </a:pPr>
            <a:r>
              <a:rPr lang="ru-RU" sz="4400" b="1" dirty="0">
                <a:latin typeface="Bookman Old Style" pitchFamily="18" charset="0"/>
              </a:rPr>
              <a:t>Уметь разъяснять </a:t>
            </a:r>
          </a:p>
          <a:p>
            <a:pPr marL="609600" indent="-609600">
              <a:lnSpc>
                <a:spcPct val="80000"/>
              </a:lnSpc>
            </a:pPr>
            <a:r>
              <a:rPr lang="ru-RU" sz="4400" b="1" dirty="0">
                <a:latin typeface="Bookman Old Style" pitchFamily="18" charset="0"/>
              </a:rPr>
              <a:t>Уметь доказывать </a:t>
            </a:r>
          </a:p>
          <a:p>
            <a:pPr marL="609600" indent="-609600">
              <a:lnSpc>
                <a:spcPct val="80000"/>
              </a:lnSpc>
            </a:pPr>
            <a:r>
              <a:rPr lang="ru-RU" sz="4400" b="1" dirty="0">
                <a:latin typeface="Bookman Old Style" pitchFamily="18" charset="0"/>
              </a:rPr>
              <a:t>Уметь опровергать </a:t>
            </a:r>
          </a:p>
          <a:p>
            <a:pPr marL="609600" indent="-609600">
              <a:lnSpc>
                <a:spcPct val="80000"/>
              </a:lnSpc>
            </a:pPr>
            <a:r>
              <a:rPr lang="ru-RU" sz="4400" b="1" dirty="0">
                <a:latin typeface="Bookman Old Style" pitchFamily="18" charset="0"/>
              </a:rPr>
              <a:t>Уметь слушать </a:t>
            </a:r>
          </a:p>
          <a:p>
            <a:pPr marL="609600" indent="-609600">
              <a:lnSpc>
                <a:spcPct val="80000"/>
              </a:lnSpc>
            </a:pPr>
            <a:r>
              <a:rPr lang="ru-RU" sz="4400" b="1" dirty="0">
                <a:latin typeface="Bookman Old Style" pitchFamily="18" charset="0"/>
              </a:rPr>
              <a:t>Уметь консультировать</a:t>
            </a:r>
            <a:endParaRPr lang="ru-RU" sz="44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139826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Bookman Old Style" pitchFamily="18" charset="0"/>
              </a:rPr>
              <a:t>На занятии руководитель кружка: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692150"/>
            <a:ext cx="8229600" cy="49974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дает вводную информацию;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выступает по обсуждаемому вопросу;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дает дополнительную информацию и привлекает слушателей к поиску ответов в подготовленных заранее нормативно-правовых документах;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руководит обсуждением темы: организует обмен мнениями по проблеме;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нацеливает на постановку вопросов по существу высказывания каждого слушателя;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подводит итоги обсуждения;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закрывает занятие: обсуждает тему следующего занятия, учитывая предложения членов кружка;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получает обратную информацию: что дал кружок, чему научились, что было негативного, как себя чувствовали на кружке);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осуществляет связь между кружком , профсоюзной организацией и администрацией по вопросам, возникшим в ходе занятии кружка.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Bookman Old Style" pitchFamily="18" charset="0"/>
              </a:rPr>
              <a:t>Члены кружка выступают не в роли пассивных слушателей: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557338"/>
            <a:ext cx="8229600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активно слушают, осмысливают информацию;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участвуют в обсуждении проблемы;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анализируют имеющиеся нормативно-правовые документы, применяют их для доказательства;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ищут пути разрешения проблемы;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самостоятельно делают выводы, применяют полученные знания;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участвуют в коллективном обсуждении идеи заключительного документа;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оценивают результаты обсуждения проблемы;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совместно с руководителем определяют тему следующего занятия.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58</TotalTime>
  <Words>523</Words>
  <Application>Microsoft Office PowerPoint</Application>
  <PresentationFormat>Экран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Цели и задачи профсоюзного кружка.  Роль руководителя. умения и навыки. Планирование работы. Документация кружка.</vt:lpstr>
      <vt:lpstr>Профсоюзные кружки </vt:lpstr>
      <vt:lpstr>Программа реализации российско-шведского проекта :</vt:lpstr>
      <vt:lpstr>Задачи профсоюзного кружка: </vt:lpstr>
      <vt:lpstr>Убеждать в необходимости  этой работы – главное условие начала работы кружков</vt:lpstr>
      <vt:lpstr> Для подготовки занятия кружка   руководитель должен определить:</vt:lpstr>
      <vt:lpstr>Руководитель кружка должен: </vt:lpstr>
      <vt:lpstr>На занятии руководитель кружка:</vt:lpstr>
      <vt:lpstr>Члены кружка выступают не в роли пассивных слушателей:</vt:lpstr>
      <vt:lpstr>Планирование работы кружка</vt:lpstr>
      <vt:lpstr>Документация руководителя кружка: </vt:lpstr>
      <vt:lpstr>Формы, используемые на занятиях кружка</vt:lpstr>
    </vt:vector>
  </TitlesOfParts>
  <Company>OON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 и задачи профсоюзного кружка.  Роль руководителя: умения и навыки. Планирование работы. Документация кружка</dc:title>
  <dc:creator>Yury</dc:creator>
  <cp:lastModifiedBy>Admin</cp:lastModifiedBy>
  <cp:revision>8</cp:revision>
  <dcterms:created xsi:type="dcterms:W3CDTF">2008-01-22T08:41:39Z</dcterms:created>
  <dcterms:modified xsi:type="dcterms:W3CDTF">2015-11-04T04:01:13Z</dcterms:modified>
</cp:coreProperties>
</file>