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8" r:id="rId2"/>
    <p:sldMasterId id="2147483696" r:id="rId3"/>
    <p:sldMasterId id="2147483698" r:id="rId4"/>
    <p:sldMasterId id="2147483700" r:id="rId5"/>
  </p:sldMasterIdLst>
  <p:sldIdLst>
    <p:sldId id="269" r:id="rId6"/>
    <p:sldId id="258" r:id="rId7"/>
    <p:sldId id="257" r:id="rId8"/>
    <p:sldId id="268" r:id="rId9"/>
    <p:sldId id="270" r:id="rId10"/>
    <p:sldId id="271" r:id="rId11"/>
    <p:sldId id="275" r:id="rId12"/>
    <p:sldId id="272" r:id="rId13"/>
    <p:sldId id="274" r:id="rId14"/>
    <p:sldId id="284" r:id="rId15"/>
    <p:sldId id="285" r:id="rId16"/>
    <p:sldId id="286" r:id="rId17"/>
    <p:sldId id="287" r:id="rId18"/>
    <p:sldId id="290" r:id="rId19"/>
    <p:sldId id="288" r:id="rId20"/>
    <p:sldId id="289" r:id="rId21"/>
    <p:sldId id="276" r:id="rId22"/>
    <p:sldId id="279" r:id="rId23"/>
    <p:sldId id="281" r:id="rId24"/>
    <p:sldId id="280" r:id="rId25"/>
    <p:sldId id="282" r:id="rId26"/>
    <p:sldId id="283" r:id="rId27"/>
    <p:sldId id="256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CC00"/>
    <a:srgbClr val="CC9900"/>
    <a:srgbClr val="FFCC66"/>
    <a:srgbClr val="FF9933"/>
    <a:srgbClr val="9933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0" autoAdjust="0"/>
    <p:restoredTop sz="98799" autoAdjust="0"/>
  </p:normalViewPr>
  <p:slideViewPr>
    <p:cSldViewPr>
      <p:cViewPr varScale="1">
        <p:scale>
          <a:sx n="59" d="100"/>
          <a:sy n="59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1028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029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Rectangle 1030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1031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0" name="Freeform 1032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/>
              <a:ahLst/>
              <a:cxnLst>
                <a:cxn ang="0">
                  <a:pos x="1059" y="0"/>
                </a:cxn>
                <a:cxn ang="0">
                  <a:pos x="147" y="144"/>
                </a:cxn>
                <a:cxn ang="0">
                  <a:pos x="177" y="171"/>
                </a:cxn>
                <a:cxn ang="0">
                  <a:pos x="1059" y="24"/>
                </a:cxn>
                <a:cxn ang="0">
                  <a:pos x="1059" y="0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033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3544" y="348"/>
                </a:cxn>
                <a:cxn ang="0">
                  <a:pos x="3680" y="630"/>
                </a:cxn>
                <a:cxn ang="0">
                  <a:pos x="3616" y="624"/>
                </a:cxn>
                <a:cxn ang="0">
                  <a:pos x="3534" y="368"/>
                </a:cxn>
                <a:cxn ang="0">
                  <a:pos x="17" y="231"/>
                </a:cxn>
                <a:cxn ang="0">
                  <a:pos x="0" y="204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034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035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Oval 1036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Oval 1037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Oval 1038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Oval 1039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Oval 1040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Oval 1041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Oval 1042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Oval 1043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64" name="Rectangle 1044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65" name="Rectangle 104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" name="Rectangle 1046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047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04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F6BF-0200-4280-B9DC-2B089AFBB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5FD9-46BA-4B33-8315-DA32232E0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3A804-C03C-4636-A746-9FF425451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75C7-E778-4E05-ACA6-38A28C0EA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9E13-658F-4EA8-81A6-97D28FA5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BA5E-BFA7-4FAC-8ED1-3088B9F34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B5F8-C4F7-4187-A03B-BD2228A5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6620-0387-48A3-BA2E-B99CCB6AC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0FC9-1C12-4769-AC70-41B34C160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E50B-1B82-4A44-ABC3-5FD7DE60D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6291-863C-46EF-846E-0E408C4F3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B8CE7-C543-4916-B2F2-3A7CA0098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5745-7383-48B3-90CD-B05FB788A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CE50-C196-4C2A-84F9-1E823B028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5EDA-A355-4856-9DD3-1F4D32DD7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FFA3-CDBB-4614-BFCD-22282F00B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EA51EF-0177-4257-B13D-2C610C3DAC04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76F39F-9984-453E-A063-4A85C7A5A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B57B-AB97-421B-83E3-07AAC67C8386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1C15-4715-4D9C-A7DC-6D89DB36C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0295-7693-490C-A0FE-76572CEF26E7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B6843-B0B3-4F89-A74E-DF478BC9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C1CDB-9C44-4467-A059-D146F38D6D38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0102-94D8-4FE6-B201-066F52AF4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3C0D7-BA3B-4224-97F7-1F09376C415F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A313-D923-4511-8033-51A1ED3F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12F5-4214-44DF-8699-E77D9D35BAE5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F047-A95F-40CD-BC08-9A2311EB4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9E28-8252-4D02-A4DF-8F4692C3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9DB6-66FF-43B0-AC05-334772E81376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89A0C-B102-49D5-8D04-E25430D63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F4120-C7D2-42AA-ACDA-D8C857ADC98D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C838-7381-4A51-9479-573384BC3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D227-51CC-4CBF-BEE4-4777C75AE009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9AAD0-5CEB-424A-AFB6-6E082A52D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68B58-F314-480D-A0D1-C6D3B1870DE6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9825-6248-4F59-A37D-B55EB25C6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64C15-6AA6-4CB0-8679-F8226AACC58F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0C621-9D20-4A3E-AF1F-423BC3823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3982-EBA4-49F4-9DF6-871F04C8C222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FB6A-F9FF-4CAE-A035-9018702BA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D088-AD3D-458D-A456-895EC69B7B0A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37CA-629A-4B70-B7C2-5FCC39DF3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5F07D-6F4D-448D-9450-8D2006C5FAE3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4E0F-D0B2-4072-A1E4-4EA856E4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5242-31D6-4DFC-B552-0A7A8843E597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F4A8-E37D-4EAB-BF6F-B92F93F38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CD36-C285-4E21-8A2D-22D5D7B82E03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70310-EE0E-4733-84C3-B7AD90329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7094-8B09-4B3C-9985-75DB8E8D5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C785-4DA3-4154-A960-FC4B221A1711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7758-D2D4-4950-8B14-EED6351F9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8384-8AF7-4221-A9DC-F512EEEF0E02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782E1-33DA-49ED-BC79-D68137BE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6DE83-602A-4956-8CAD-D47FB44BD575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0A5C-EFAE-4C93-AA68-B98B076B3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BC4D-02B7-475F-9024-39F6D4BEACF0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5674-3BAA-4E53-8CFE-68A9D5C51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9B59-954B-477D-BABC-48C6E00A921E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E191F-20BF-4EDD-B2BB-40A009E58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A627-1441-485E-AB7C-BF7ADEC5A88C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1B4E1-BFC2-4839-813A-F83C0008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EE97B7-450C-441E-BD31-BFB92F187CA9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BA8B22-D1DC-4E8D-A07B-84A1361FF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F550-73B2-40BC-AD13-FFD7CA29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A30ED-CDD3-45C6-BD5D-2126E6C5F612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4626-B0E7-4932-9CCC-10EA7BA66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ADC51-33D3-469A-B95C-F7DAFE828BFF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5451-EDE6-49CF-8467-C1983A704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CDCF7-1454-4C55-AE22-1D1830C7BDF3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90ECE-026A-4D15-8002-69F950470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3F95B-9DA6-4D74-A004-0B41C608A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58DA-45D4-4195-AE02-7481D1763ACB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9D5C-75E1-4CB0-81A2-335A02994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8903D-B15D-4498-BCB5-1CFA6A1696AB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7CEE-72FE-486B-98C6-3E6934B1E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A779-C124-4266-80A1-AFAB79FA6F93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2969-6833-4B98-92F8-A4D50AB75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97AB-D940-4D0A-BB1C-E7C56DBB53A0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8247-8265-461E-897E-878398448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AFBF-7138-4117-851B-E7321EE7EB51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BAA8-05E0-4758-98C5-6A4AB77B6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3BBFB-B3BB-4ABE-94A5-9D493E42B225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BB80-E16A-4F1B-AAB7-8241E9292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15D0-0869-4EBF-99B8-4B53727E4293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08D59-6C82-43D7-A1E3-22609251D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7C6B7-5905-44D1-BB7B-70D91E6A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33E0-9AAB-4566-BA97-28CF4AE24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915C-B2A1-44AE-986A-4DC3EC874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512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6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512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5138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CB9D670-5CF1-4FF8-B6CF-D4AF80AEF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3AF0FF5-967D-4EFB-A3AC-15446BB24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774" r:id="rId2"/>
    <p:sldLayoutId id="2147483813" r:id="rId3"/>
    <p:sldLayoutId id="2147483775" r:id="rId4"/>
    <p:sldLayoutId id="2147483814" r:id="rId5"/>
    <p:sldLayoutId id="2147483776" r:id="rId6"/>
    <p:sldLayoutId id="2147483777" r:id="rId7"/>
    <p:sldLayoutId id="2147483815" r:id="rId8"/>
    <p:sldLayoutId id="2147483816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DFD9257-E8F1-4CD3-97B9-B1E3D72A4872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73DC8B0-C1CF-41B2-BF0C-02B62EDE5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45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33CCEE5-FE67-4289-B104-321B7C570A3A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81861E1-301B-4BAC-9863-4B2512538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65DC631-0D78-4C53-BF6F-9852E0D27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5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7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8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9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0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1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2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3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4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832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2292C7-935F-4F07-A14B-EC579AF60EAC}" type="datetimeFigureOut">
              <a:rPr lang="ru-RU"/>
              <a:pPr>
                <a:defRPr/>
              </a:pPr>
              <a:t>15.10.2016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268538" y="669925"/>
            <a:ext cx="6180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latin typeface="Verdana" pitchFamily="34" charset="0"/>
              </a:rPr>
              <a:t>«Думать об Учителе - значит, думать о России и о своем будущем».</a:t>
            </a: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116013" y="1844675"/>
            <a:ext cx="5905500" cy="188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Профсоюзный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771775" y="2997200"/>
            <a:ext cx="4032250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кружок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468313" y="4724400"/>
            <a:ext cx="82073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Arial"/>
                <a:cs typeface="Arial"/>
              </a:rPr>
              <a:t>"Профессиональное здоровье учителя"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11188" y="2276475"/>
            <a:ext cx="799306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2. Смотрите в зеркало и осознаёте, что молодость уходит и вы уже не так привлекательны как раньше. Ваша реакция?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Нормально – все мы когда-нибудь постареем </a:t>
            </a:r>
            <a:r>
              <a:rPr lang="ru-RU" sz="2800" b="1" u="sng">
                <a:solidFill>
                  <a:srgbClr val="000000"/>
                </a:solidFill>
              </a:rPr>
              <a:t>(2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Попробую что-нибудь предпринять </a:t>
            </a:r>
            <a:r>
              <a:rPr lang="ru-RU" sz="2800" b="1" u="sng">
                <a:solidFill>
                  <a:srgbClr val="000000"/>
                </a:solidFill>
              </a:rPr>
              <a:t>(1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Буду страдать из-за этого </a:t>
            </a:r>
            <a:r>
              <a:rPr lang="ru-RU" sz="2800" b="1" u="sng">
                <a:solidFill>
                  <a:srgbClr val="000000"/>
                </a:solidFill>
              </a:rPr>
              <a:t>(4 баллов).</a:t>
            </a:r>
          </a:p>
        </p:txBody>
      </p:sp>
      <p:pic>
        <p:nvPicPr>
          <p:cNvPr id="23556" name="Picture 9" descr="j033690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1844675"/>
            <a:ext cx="1219200" cy="121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95288" y="1714500"/>
            <a:ext cx="7777162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3. Врач советует Вам больше не носить туфли на высоких каблуках. Как вы отнесетесь к его совету?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Сниму немедленно - здоровье превыше всего </a:t>
            </a:r>
            <a:r>
              <a:rPr lang="ru-RU" sz="2800" b="1" u="sng">
                <a:solidFill>
                  <a:srgbClr val="000000"/>
                </a:solidFill>
              </a:rPr>
              <a:t>(4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Зачем - у меня хорошие ноги </a:t>
            </a:r>
            <a:r>
              <a:rPr lang="ru-RU" sz="2800" b="1" u="sng">
                <a:solidFill>
                  <a:srgbClr val="000000"/>
                </a:solidFill>
              </a:rPr>
              <a:t>(2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Возможно - буду надевать туфли на шпильках только в торжественных случаях </a:t>
            </a:r>
          </a:p>
          <a:p>
            <a:pPr algn="l">
              <a:defRPr/>
            </a:pPr>
            <a:r>
              <a:rPr lang="ru-RU" sz="2800" b="1" u="sng">
                <a:solidFill>
                  <a:srgbClr val="000000"/>
                </a:solidFill>
              </a:rPr>
              <a:t>(1 баллов).</a:t>
            </a:r>
          </a:p>
        </p:txBody>
      </p:sp>
      <p:pic>
        <p:nvPicPr>
          <p:cNvPr id="24580" name="Picture 6" descr="j02376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59563" y="5084763"/>
            <a:ext cx="1944687" cy="1603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468313" y="1577975"/>
            <a:ext cx="79914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4. Представим, что Вы в течение года минимум, раз в неделю ходите в бассейн или делаете что-то иное для поддержания своего здоровья?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Буду ходить на тренировки только по настроению </a:t>
            </a:r>
            <a:r>
              <a:rPr lang="ru-RU" sz="2800" b="1" u="sng">
                <a:solidFill>
                  <a:srgbClr val="000000"/>
                </a:solidFill>
              </a:rPr>
              <a:t>(1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Для меня это нелегко, но постараюсь </a:t>
            </a:r>
          </a:p>
          <a:p>
            <a:pPr algn="l">
              <a:defRPr/>
            </a:pPr>
            <a:r>
              <a:rPr lang="ru-RU" sz="2800" b="1" u="sng">
                <a:solidFill>
                  <a:srgbClr val="000000"/>
                </a:solidFill>
              </a:rPr>
              <a:t>(2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Будете заниматься весь год </a:t>
            </a:r>
            <a:r>
              <a:rPr lang="ru-RU" sz="2800" b="1" u="sng">
                <a:solidFill>
                  <a:srgbClr val="000000"/>
                </a:solidFill>
              </a:rPr>
              <a:t>(4 баллов).</a:t>
            </a:r>
          </a:p>
        </p:txBody>
      </p:sp>
      <p:pic>
        <p:nvPicPr>
          <p:cNvPr id="25604" name="Picture 6" descr="j029699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5259388"/>
            <a:ext cx="2660650" cy="134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68313" y="2268538"/>
            <a:ext cx="76327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5. Следите ли вы за правильностью питания: 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Нет, я всегда ем самое вкусное </a:t>
            </a:r>
            <a:r>
              <a:rPr lang="ru-RU" sz="2800" b="1" u="sng">
                <a:solidFill>
                  <a:srgbClr val="000000"/>
                </a:solidFill>
              </a:rPr>
              <a:t>(4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У меня нормальный вес, зачем себя истязать? </a:t>
            </a:r>
            <a:r>
              <a:rPr lang="ru-RU" sz="2800" b="1" u="sng">
                <a:solidFill>
                  <a:srgbClr val="000000"/>
                </a:solidFill>
              </a:rPr>
              <a:t>(2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Да, я стараюсь соблюдать диеты, лишние килограммы мне не нужны </a:t>
            </a:r>
            <a:r>
              <a:rPr lang="ru-RU" sz="2800" b="1" u="sng">
                <a:solidFill>
                  <a:srgbClr val="000000"/>
                </a:solidFill>
              </a:rPr>
              <a:t>(1 баллов).</a:t>
            </a:r>
          </a:p>
        </p:txBody>
      </p:sp>
      <p:pic>
        <p:nvPicPr>
          <p:cNvPr id="26628" name="Picture 6" descr="j018923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72225" y="5065713"/>
            <a:ext cx="2032000" cy="1450975"/>
          </a:xfrm>
          <a:noFill/>
        </p:spPr>
      </p:pic>
      <p:pic>
        <p:nvPicPr>
          <p:cNvPr id="26629" name="Picture 8" descr="j02237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84763"/>
            <a:ext cx="19431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755650" y="1868488"/>
            <a:ext cx="73453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6. Как составляете свой обычный рацион питания?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Выбираю блюда по калорийности и полезности для организма </a:t>
            </a:r>
            <a:r>
              <a:rPr lang="ru-RU" sz="2800" b="1" u="sng">
                <a:solidFill>
                  <a:srgbClr val="000000"/>
                </a:solidFill>
              </a:rPr>
              <a:t>(1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Ем всё, что дают, особенно люблю сладкое, мучное, соленое, копченое и жареное </a:t>
            </a:r>
            <a:r>
              <a:rPr lang="ru-RU" sz="2800" b="1" u="sng">
                <a:solidFill>
                  <a:srgbClr val="000000"/>
                </a:solidFill>
              </a:rPr>
              <a:t>(4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Ем то, что придется, всё равно, что </a:t>
            </a:r>
          </a:p>
          <a:p>
            <a:pPr algn="l">
              <a:defRPr/>
            </a:pPr>
            <a:r>
              <a:rPr lang="ru-RU" sz="2800" b="1" u="sng">
                <a:solidFill>
                  <a:srgbClr val="000000"/>
                </a:solidFill>
              </a:rPr>
              <a:t>(2 баллов).</a:t>
            </a:r>
          </a:p>
        </p:txBody>
      </p:sp>
      <p:pic>
        <p:nvPicPr>
          <p:cNvPr id="27652" name="Picture 6" descr="j022377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08850" y="5300663"/>
            <a:ext cx="1619250" cy="1179512"/>
          </a:xfrm>
          <a:noFill/>
        </p:spPr>
      </p:pic>
      <p:pic>
        <p:nvPicPr>
          <p:cNvPr id="27653" name="Picture 10" descr="j02237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076700"/>
            <a:ext cx="15890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2" descr="j022378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781300"/>
            <a:ext cx="14859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39750" y="1700213"/>
            <a:ext cx="7848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7. Есть ли у Вас склонность к праздности?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Да, всегда использую любой шанс </a:t>
            </a:r>
            <a:r>
              <a:rPr lang="ru-RU" sz="2800" b="1" u="sng">
                <a:solidFill>
                  <a:srgbClr val="000000"/>
                </a:solidFill>
              </a:rPr>
              <a:t>(4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Если и так, то не вижу в этом ничего плохого </a:t>
            </a:r>
            <a:r>
              <a:rPr lang="ru-RU" sz="2800" b="1" u="sng">
                <a:solidFill>
                  <a:srgbClr val="000000"/>
                </a:solidFill>
              </a:rPr>
              <a:t>(2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Нет, я постоянно в движении, активный образ жизни для меня норма </a:t>
            </a:r>
            <a:r>
              <a:rPr lang="ru-RU" sz="2800" b="1" u="sng">
                <a:solidFill>
                  <a:srgbClr val="000000"/>
                </a:solidFill>
              </a:rPr>
              <a:t>(1 баллов).</a:t>
            </a:r>
          </a:p>
        </p:txBody>
      </p:sp>
      <p:pic>
        <p:nvPicPr>
          <p:cNvPr id="28676" name="Picture 8" descr="j01785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43213" y="4437063"/>
            <a:ext cx="3240087" cy="2138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39750" y="1958975"/>
            <a:ext cx="83534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8. Что думаете о тех людях, которые постоянно заботятся о своем здоровье?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Мудрые и целеустремленные люди </a:t>
            </a:r>
            <a:r>
              <a:rPr lang="ru-RU" sz="2800" b="1" u="sng">
                <a:solidFill>
                  <a:srgbClr val="000000"/>
                </a:solidFill>
              </a:rPr>
              <a:t>(1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Считаю, что жизнь у нас одна и нельзя в чём-то себе отказывать </a:t>
            </a:r>
            <a:r>
              <a:rPr lang="ru-RU" sz="2800" b="1" u="sng">
                <a:solidFill>
                  <a:srgbClr val="000000"/>
                </a:solidFill>
              </a:rPr>
              <a:t>(4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Отношусь к таким людям с уважением, но мне такое не под силу </a:t>
            </a:r>
            <a:r>
              <a:rPr lang="ru-RU" sz="2800" b="1" u="sng">
                <a:solidFill>
                  <a:srgbClr val="000000"/>
                </a:solidFill>
              </a:rPr>
              <a:t>(2 баллов).</a:t>
            </a:r>
          </a:p>
        </p:txBody>
      </p:sp>
      <p:pic>
        <p:nvPicPr>
          <p:cNvPr id="29700" name="Picture 6" descr="j022374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38" y="4500563"/>
            <a:ext cx="1303337" cy="1935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835150" y="2276475"/>
            <a:ext cx="56880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/>
              <a:t>Девять десятых нашего счастья зависит от здоровья.</a:t>
            </a:r>
            <a:endParaRPr lang="ru-RU" sz="3200"/>
          </a:p>
          <a:p>
            <a:pPr>
              <a:defRPr/>
            </a:pPr>
            <a:r>
              <a:rPr lang="ru-RU" sz="3200" b="1" i="1"/>
              <a:t>Артур Шопенгауэр</a:t>
            </a:r>
          </a:p>
        </p:txBody>
      </p:sp>
      <p:pic>
        <p:nvPicPr>
          <p:cNvPr id="30723" name="Picture 7" descr="311406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92600"/>
            <a:ext cx="171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pt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908050"/>
            <a:ext cx="14398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 descr="a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868863"/>
            <a:ext cx="103981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3" descr="311406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227763" y="3860800"/>
            <a:ext cx="171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4" descr="pt0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70317">
            <a:off x="468313" y="1125538"/>
            <a:ext cx="143986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357313" y="685800"/>
            <a:ext cx="6415087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56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r>
              <a:rPr lang="ru-RU" sz="4400" b="1" kern="10" spc="880">
                <a:ln w="9525"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Актуальность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14375" y="1905000"/>
            <a:ext cx="7643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</a:rPr>
              <a:t>В настоящее время вопрос о здоровье учителей стоит очень остро. Среди опрошенных учителей не оказалось ни одного абсолютно здорового человека после 10 лет педагогической деятельности. В процессе педагогической деятельности учитель испытывает большое напряжение.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254000" y="182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78" name="Picture 10" descr="Новое поколение выбирает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786188"/>
            <a:ext cx="3581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j02237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752725"/>
            <a:ext cx="43132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j025444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196975"/>
            <a:ext cx="162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j030346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76250"/>
            <a:ext cx="24701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j02238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708275"/>
            <a:ext cx="1477963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j02364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90805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j023646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076700"/>
            <a:ext cx="18240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 descr="j028278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508500"/>
            <a:ext cx="15319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84213" y="1401763"/>
            <a:ext cx="6019800" cy="2227262"/>
            <a:chOff x="0" y="-424"/>
            <a:chExt cx="5760" cy="1403"/>
          </a:xfrm>
        </p:grpSpPr>
        <p:sp>
          <p:nvSpPr>
            <p:cNvPr id="33797" name="Rectangle 16"/>
            <p:cNvSpPr>
              <a:spLocks noChangeArrowheads="1"/>
            </p:cNvSpPr>
            <p:nvPr/>
          </p:nvSpPr>
          <p:spPr bwMode="auto">
            <a:xfrm>
              <a:off x="0" y="-424"/>
              <a:ext cx="5760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/>
              <a:r>
                <a:rPr lang="ru-RU" sz="2800" b="1" i="1">
                  <a:solidFill>
                    <a:schemeClr val="bg1"/>
                  </a:solidFill>
                  <a:cs typeface="Arial" charset="0"/>
                </a:rPr>
                <a:t>... </a:t>
              </a:r>
              <a:r>
                <a:rPr lang="ru-RU" sz="2800" b="1" i="1">
                  <a:solidFill>
                    <a:schemeClr val="bg1"/>
                  </a:solidFill>
                </a:rPr>
                <a:t>самое большое открытие современного человека – это умение омолодить себя физически, умственно и духовно</a:t>
              </a:r>
              <a:r>
                <a:rPr lang="ru-RU" sz="2800" b="1">
                  <a:solidFill>
                    <a:schemeClr val="bg1"/>
                  </a:solidFill>
                </a:rPr>
                <a:t> ( П. Брегг</a:t>
              </a:r>
              <a:r>
                <a:rPr lang="ru-RU" sz="2800" b="1"/>
                <a:t> </a:t>
              </a:r>
              <a:r>
                <a:rPr lang="ru-RU" sz="2800" b="1">
                  <a:solidFill>
                    <a:schemeClr val="bg1"/>
                  </a:solidFill>
                </a:rPr>
                <a:t>)</a:t>
              </a:r>
            </a:p>
            <a:p>
              <a:pPr algn="l" eaLnBrk="0" hangingPunct="0"/>
              <a:endParaRPr lang="ru-RU" sz="2800" b="1"/>
            </a:p>
          </p:txBody>
        </p:sp>
        <p:sp>
          <p:nvSpPr>
            <p:cNvPr id="33798" name="Rectangle 17"/>
            <p:cNvSpPr>
              <a:spLocks noChangeArrowheads="1"/>
            </p:cNvSpPr>
            <p:nvPr/>
          </p:nvSpPr>
          <p:spPr bwMode="auto">
            <a:xfrm>
              <a:off x="0" y="556"/>
              <a:ext cx="675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 sz="1400">
                <a:latin typeface="Arial" charset="0"/>
                <a:cs typeface="Arial" charset="0"/>
              </a:endParaRPr>
            </a:p>
            <a:p>
              <a:pPr algn="r" eaLnBrk="0" hangingPunct="0"/>
              <a:endParaRPr lang="ru-RU" sz="2400"/>
            </a:p>
          </p:txBody>
        </p:sp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357188" y="6000750"/>
            <a:ext cx="129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2008 год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692680" y="2430350"/>
            <a:ext cx="52863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ru-RU" b="1" i="1">
                <a:solidFill>
                  <a:schemeClr val="bg1"/>
                </a:solidFill>
              </a:rPr>
              <a:t>МОУ «Лицей № 1 п. Первомайский </a:t>
            </a:r>
          </a:p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ru-RU" b="1" i="1">
                <a:solidFill>
                  <a:schemeClr val="bg1"/>
                </a:solidFill>
              </a:rPr>
              <a:t>Оренбургского района»</a:t>
            </a:r>
            <a:r>
              <a:rPr lang="en-US" b="1" i="1">
                <a:solidFill>
                  <a:schemeClr val="bg1"/>
                </a:solidFill>
              </a:rPr>
              <a:t/>
            </a:r>
            <a:br>
              <a:rPr lang="en-US" b="1" i="1">
                <a:solidFill>
                  <a:schemeClr val="bg1"/>
                </a:solidFill>
              </a:rPr>
            </a:b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0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886200" y="685800"/>
            <a:ext cx="2209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551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l"/>
            <a:r>
              <a:rPr lang="ru-RU" sz="3600" b="1" kern="10" spc="720">
                <a:ln w="9525"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Цель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42938" y="2000250"/>
            <a:ext cx="7786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 b="1"/>
              <a:t>Помочь учителю организовать свою деятельность в рамках рабочего дня без нанесения ущерба его здоровью.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84150" y="222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37" name="Picture 6" descr="j01781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643313"/>
            <a:ext cx="24796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Понятие здоровья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Здоровье – состояние полного физического, душевного и социального благополучия (Устав Всемирной организации здравоохранения)</a:t>
            </a:r>
          </a:p>
          <a:p>
            <a:pPr eaLnBrk="1" hangingPunct="1"/>
            <a:endParaRPr lang="ru-RU" smtClean="0"/>
          </a:p>
        </p:txBody>
      </p:sp>
      <p:pic>
        <p:nvPicPr>
          <p:cNvPr id="19460" name="Picture 5" descr="j028374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4652963"/>
            <a:ext cx="1666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Сколько составляет рабочий день учителя</a:t>
            </a:r>
          </a:p>
        </p:txBody>
      </p:sp>
      <p:graphicFrame>
        <p:nvGraphicFramePr>
          <p:cNvPr id="1026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684213" y="1989138"/>
          <a:ext cx="7920037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7919390" imgH="4651651" progId="Excel.Chart.8">
                  <p:embed/>
                </p:oleObj>
              </mc:Choice>
              <mc:Fallback>
                <p:oleObj r:id="rId3" imgW="7919390" imgH="4651651" progId="Excel.Chart.8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89138"/>
                        <a:ext cx="7920037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AutoShape 8"/>
          <p:cNvSpPr>
            <a:spLocks/>
          </p:cNvSpPr>
          <p:nvPr/>
        </p:nvSpPr>
        <p:spPr bwMode="auto">
          <a:xfrm rot="-5400000">
            <a:off x="3132138" y="1412875"/>
            <a:ext cx="1079500" cy="2952750"/>
          </a:xfrm>
          <a:prstGeom prst="rightBrace">
            <a:avLst>
              <a:gd name="adj1" fmla="val 22794"/>
              <a:gd name="adj2" fmla="val 50000"/>
            </a:avLst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714612" y="1643050"/>
            <a:ext cx="2071702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ru-RU" sz="2800" kern="10" dirty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12 </a:t>
            </a:r>
            <a:r>
              <a:rPr lang="ru-RU" sz="2800" kern="10" dirty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Arial"/>
              </a:rPr>
              <a:t>часов</a:t>
            </a:r>
          </a:p>
        </p:txBody>
      </p:sp>
      <p:pic>
        <p:nvPicPr>
          <p:cNvPr id="1031" name="Picture 10" descr="j033689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1196975"/>
            <a:ext cx="1160462" cy="1589088"/>
          </a:xfrm>
          <a:noFill/>
        </p:spPr>
      </p:pic>
      <p:pic>
        <p:nvPicPr>
          <p:cNvPr id="1032" name="Picture 9" descr="j023475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941888"/>
            <a:ext cx="12223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j0286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5084763"/>
            <a:ext cx="1751012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j02949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2286000" y="1071563"/>
            <a:ext cx="5072063" cy="5021262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sz="2800" i="1">
                <a:solidFill>
                  <a:srgbClr val="000000"/>
                </a:solidFill>
              </a:rPr>
              <a:t>Здоровье до того </a:t>
            </a:r>
          </a:p>
          <a:p>
            <a:r>
              <a:rPr lang="ru-RU" sz="2800" i="1">
                <a:solidFill>
                  <a:srgbClr val="000000"/>
                </a:solidFill>
              </a:rPr>
              <a:t>перевешивает все </a:t>
            </a:r>
          </a:p>
          <a:p>
            <a:r>
              <a:rPr lang="ru-RU" sz="2800" i="1">
                <a:solidFill>
                  <a:srgbClr val="000000"/>
                </a:solidFill>
              </a:rPr>
              <a:t>остальные блага жизни,</a:t>
            </a:r>
          </a:p>
          <a:p>
            <a:r>
              <a:rPr lang="ru-RU" sz="2800" i="1">
                <a:solidFill>
                  <a:srgbClr val="000000"/>
                </a:solidFill>
              </a:rPr>
              <a:t> что поистине здоровый </a:t>
            </a:r>
          </a:p>
          <a:p>
            <a:r>
              <a:rPr lang="ru-RU" sz="2800" i="1">
                <a:solidFill>
                  <a:srgbClr val="000000"/>
                </a:solidFill>
              </a:rPr>
              <a:t>нищий счастливее </a:t>
            </a:r>
          </a:p>
          <a:p>
            <a:r>
              <a:rPr lang="ru-RU" sz="2800" i="1">
                <a:solidFill>
                  <a:srgbClr val="000000"/>
                </a:solidFill>
              </a:rPr>
              <a:t>больного короля</a:t>
            </a:r>
          </a:p>
          <a:p>
            <a:endParaRPr lang="ru-RU" sz="2800" i="1">
              <a:solidFill>
                <a:srgbClr val="000000"/>
              </a:solidFill>
            </a:endParaRPr>
          </a:p>
          <a:p>
            <a:r>
              <a:rPr lang="ru-RU" sz="2800" i="1">
                <a:solidFill>
                  <a:srgbClr val="000000"/>
                </a:solidFill>
              </a:rPr>
              <a:t>Шопенгауэр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50" y="285750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Заболевания, связанные с учебной деятельностью</a:t>
            </a:r>
          </a:p>
        </p:txBody>
      </p:sp>
      <p:graphicFrame>
        <p:nvGraphicFramePr>
          <p:cNvPr id="2050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785813" y="1428750"/>
          <a:ext cx="7632700" cy="524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иаграмма" r:id="rId3" imgW="3686287" imgH="2657569" progId="Excel.Chart.8">
                  <p:embed/>
                </p:oleObj>
              </mc:Choice>
              <mc:Fallback>
                <p:oleObj name="Диаграмма" r:id="rId3" imgW="3686287" imgH="2657569" progId="Excel.Char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428750"/>
                        <a:ext cx="7632700" cy="524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8" descr="j02362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027113"/>
            <a:ext cx="12239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j028278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08050"/>
            <a:ext cx="15319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j022376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1196975"/>
            <a:ext cx="1622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827088" y="2636838"/>
            <a:ext cx="7632700" cy="32416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sz="2400" b="1">
              <a:solidFill>
                <a:srgbClr val="000000"/>
              </a:solidFill>
            </a:endParaRPr>
          </a:p>
          <a:p>
            <a:r>
              <a:rPr lang="ru-RU" sz="2400" b="1">
                <a:solidFill>
                  <a:srgbClr val="000000"/>
                </a:solidFill>
              </a:rPr>
              <a:t>Одно из условий </a:t>
            </a:r>
          </a:p>
          <a:p>
            <a:r>
              <a:rPr lang="ru-RU" sz="2400" b="1">
                <a:solidFill>
                  <a:srgbClr val="000000"/>
                </a:solidFill>
              </a:rPr>
              <a:t>выздоровления – </a:t>
            </a:r>
          </a:p>
          <a:p>
            <a:r>
              <a:rPr lang="ru-RU" sz="2400" b="1">
                <a:solidFill>
                  <a:srgbClr val="000000"/>
                </a:solidFill>
              </a:rPr>
              <a:t>желание выздороветь!</a:t>
            </a:r>
          </a:p>
          <a:p>
            <a:endParaRPr lang="ru-RU" sz="2400" b="1">
              <a:solidFill>
                <a:srgbClr val="000000"/>
              </a:solidFill>
            </a:endParaRPr>
          </a:p>
          <a:p>
            <a:r>
              <a:rPr lang="ru-RU" sz="2400" b="1">
                <a:solidFill>
                  <a:srgbClr val="000000"/>
                </a:solidFill>
              </a:rPr>
              <a:t>Сенека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04813"/>
            <a:ext cx="19192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</a:rPr>
              <a:t>Цените ли вы своё здоровье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650" y="1628775"/>
            <a:ext cx="79930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1. Чем занимаетесь для того, чтобы держать себя в форме?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а) Разработал(а) оздоровительную программу и неукоснительно ей следую </a:t>
            </a:r>
            <a:r>
              <a:rPr lang="ru-RU" sz="2800" b="1" u="sng">
                <a:solidFill>
                  <a:srgbClr val="000000"/>
                </a:solidFill>
              </a:rPr>
              <a:t>(1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б) Ничем - живу в своё удовольствие </a:t>
            </a:r>
            <a:r>
              <a:rPr lang="ru-RU" sz="2800" b="1" u="sng">
                <a:solidFill>
                  <a:srgbClr val="000000"/>
                </a:solidFill>
              </a:rPr>
              <a:t>(4 балла);</a:t>
            </a:r>
          </a:p>
          <a:p>
            <a:pPr algn="l">
              <a:defRPr/>
            </a:pPr>
            <a:r>
              <a:rPr lang="ru-RU" sz="2800" b="1">
                <a:solidFill>
                  <a:srgbClr val="000000"/>
                </a:solidFill>
              </a:rPr>
              <a:t>в) Иногда занимаюсь гимнастикой </a:t>
            </a:r>
            <a:r>
              <a:rPr lang="ru-RU" sz="2800" b="1" u="sng">
                <a:solidFill>
                  <a:srgbClr val="000000"/>
                </a:solidFill>
              </a:rPr>
              <a:t>(2 баллов).</a:t>
            </a:r>
          </a:p>
        </p:txBody>
      </p:sp>
      <p:pic>
        <p:nvPicPr>
          <p:cNvPr id="22532" name="Picture 6" descr="j0198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652963"/>
            <a:ext cx="180022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j0178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508500"/>
            <a:ext cx="5715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j028666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724400"/>
            <a:ext cx="1366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ктус">
  <a:themeElements>
    <a:clrScheme name="Кактус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Кактус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Кактус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ктус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ктус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Designs\Кактус.pot</Template>
  <TotalTime>665</TotalTime>
  <Words>680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Arial</vt:lpstr>
      <vt:lpstr>Arial Black</vt:lpstr>
      <vt:lpstr>Arial Narrow</vt:lpstr>
      <vt:lpstr>Franklin Gothic Book</vt:lpstr>
      <vt:lpstr>Impact</vt:lpstr>
      <vt:lpstr>Tahoma</vt:lpstr>
      <vt:lpstr>Times New Roman</vt:lpstr>
      <vt:lpstr>Verdana</vt:lpstr>
      <vt:lpstr>Wingdings</vt:lpstr>
      <vt:lpstr>Wingdings 2</vt:lpstr>
      <vt:lpstr>Кактус</vt:lpstr>
      <vt:lpstr>Техническая</vt:lpstr>
      <vt:lpstr>Трава</vt:lpstr>
      <vt:lpstr>Текстура</vt:lpstr>
      <vt:lpstr>Каскад</vt:lpstr>
      <vt:lpstr>Диаграмма Microsoft Excel</vt:lpstr>
      <vt:lpstr>Диаграмма</vt:lpstr>
      <vt:lpstr>Презентация PowerPoint</vt:lpstr>
      <vt:lpstr>Презентация PowerPoint</vt:lpstr>
      <vt:lpstr>Презентация PowerPoint</vt:lpstr>
      <vt:lpstr>Понятие здоровья</vt:lpstr>
      <vt:lpstr>Сколько составляет рабочий день учителя</vt:lpstr>
      <vt:lpstr>Презентация PowerPoint</vt:lpstr>
      <vt:lpstr>Заболевания, связанные с учебной деятельностью</vt:lpstr>
      <vt:lpstr>Презентация PowerPoint</vt:lpstr>
      <vt:lpstr>Цените ли вы своё здоровье</vt:lpstr>
      <vt:lpstr>Цените ли вы своё здоровье</vt:lpstr>
      <vt:lpstr>Цените ли вы своё здоровье</vt:lpstr>
      <vt:lpstr>Цените ли вы своё здоровье</vt:lpstr>
      <vt:lpstr>Цените ли вы своё здоровье</vt:lpstr>
      <vt:lpstr>Цените ли вы своё здоровье</vt:lpstr>
      <vt:lpstr>Цените ли вы своё здоровье</vt:lpstr>
      <vt:lpstr>Цените ли вы своё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rc fio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dvk</dc:creator>
  <cp:lastModifiedBy>ACER</cp:lastModifiedBy>
  <cp:revision>31</cp:revision>
  <dcterms:created xsi:type="dcterms:W3CDTF">2004-08-16T05:06:34Z</dcterms:created>
  <dcterms:modified xsi:type="dcterms:W3CDTF">2016-10-15T12:41:35Z</dcterms:modified>
</cp:coreProperties>
</file>